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70" r:id="rId5"/>
    <p:sldId id="261" r:id="rId6"/>
    <p:sldId id="262" r:id="rId7"/>
    <p:sldId id="269" r:id="rId8"/>
    <p:sldId id="267" r:id="rId9"/>
    <p:sldId id="264" r:id="rId10"/>
    <p:sldId id="268" r:id="rId11"/>
    <p:sldId id="271" r:id="rId12"/>
    <p:sldId id="272" r:id="rId13"/>
    <p:sldId id="263" r:id="rId14"/>
    <p:sldId id="265" r:id="rId15"/>
    <p:sldId id="275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>
        <p:scale>
          <a:sx n="50" d="100"/>
          <a:sy n="50" d="100"/>
        </p:scale>
        <p:origin x="-1740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8AB4C-A252-4875-BE46-050BF2265C54}" type="datetimeFigureOut">
              <a:rPr lang="hu-HU" smtClean="0"/>
              <a:t>2012.03.21.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4CEAA-DED7-4362-87AF-5D1BACA3B4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72E381-7467-4645-89FC-C89006DC8F0D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D5DD-8E48-41D2-871A-116937A0C9D5}" type="datetimeFigureOut">
              <a:rPr lang="hu-HU" smtClean="0"/>
              <a:t>2012.03.21.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0832-964A-4D97-B719-C8A4EACBF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D5DD-8E48-41D2-871A-116937A0C9D5}" type="datetimeFigureOut">
              <a:rPr lang="hu-HU" smtClean="0"/>
              <a:t>2012.03.21.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0832-964A-4D97-B719-C8A4EACBF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D5DD-8E48-41D2-871A-116937A0C9D5}" type="datetimeFigureOut">
              <a:rPr lang="hu-HU" smtClean="0"/>
              <a:t>2012.03.21.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0832-964A-4D97-B719-C8A4EACBF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D5DD-8E48-41D2-871A-116937A0C9D5}" type="datetimeFigureOut">
              <a:rPr lang="hu-HU" smtClean="0"/>
              <a:t>2012.03.21.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0832-964A-4D97-B719-C8A4EACBF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D5DD-8E48-41D2-871A-116937A0C9D5}" type="datetimeFigureOut">
              <a:rPr lang="hu-HU" smtClean="0"/>
              <a:t>2012.03.21.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0832-964A-4D97-B719-C8A4EACBF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D5DD-8E48-41D2-871A-116937A0C9D5}" type="datetimeFigureOut">
              <a:rPr lang="hu-HU" smtClean="0"/>
              <a:t>2012.03.21.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0832-964A-4D97-B719-C8A4EACBF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D5DD-8E48-41D2-871A-116937A0C9D5}" type="datetimeFigureOut">
              <a:rPr lang="hu-HU" smtClean="0"/>
              <a:t>2012.03.21.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0832-964A-4D97-B719-C8A4EACBF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D5DD-8E48-41D2-871A-116937A0C9D5}" type="datetimeFigureOut">
              <a:rPr lang="hu-HU" smtClean="0"/>
              <a:t>2012.03.21.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0832-964A-4D97-B719-C8A4EACBF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D5DD-8E48-41D2-871A-116937A0C9D5}" type="datetimeFigureOut">
              <a:rPr lang="hu-HU" smtClean="0"/>
              <a:t>2012.03.21.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0832-964A-4D97-B719-C8A4EACBF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D5DD-8E48-41D2-871A-116937A0C9D5}" type="datetimeFigureOut">
              <a:rPr lang="hu-HU" smtClean="0"/>
              <a:t>2012.03.21.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0832-964A-4D97-B719-C8A4EACBF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D5DD-8E48-41D2-871A-116937A0C9D5}" type="datetimeFigureOut">
              <a:rPr lang="hu-HU" smtClean="0"/>
              <a:t>2012.03.21.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0832-964A-4D97-B719-C8A4EACBFC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ED5DD-8E48-41D2-871A-116937A0C9D5}" type="datetimeFigureOut">
              <a:rPr lang="hu-HU" smtClean="0"/>
              <a:t>2012.03.21.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50832-964A-4D97-B719-C8A4EACBFC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/>
          <a:lstStyle/>
          <a:p>
            <a:r>
              <a:rPr lang="hu-HU" dirty="0" smtClean="0"/>
              <a:t>Zajvédő- és madárvédő falak</a:t>
            </a:r>
            <a:endParaRPr lang="en-US" dirty="0"/>
          </a:p>
        </p:txBody>
      </p:sp>
      <p:pic>
        <p:nvPicPr>
          <p:cNvPr id="4" name="Picture 10" descr="Gradex új 2005 áttö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500570"/>
            <a:ext cx="314327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000232" y="3357562"/>
            <a:ext cx="464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/>
              <a:t>Gradex Mérnöki és Szolgáltató Kft.</a:t>
            </a:r>
          </a:p>
          <a:p>
            <a:pPr algn="ctr"/>
            <a:r>
              <a:rPr lang="hu-HU" sz="2200" dirty="0" err="1" smtClean="0"/>
              <a:t>www.gradex.hu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\\Gradex-server\archiv_foto\2010\12 15 M43 Zajvédőfal\DSC02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\\Gradex-server\archiv_foto\2010\12 15 M43 Zajvédőfal\Lécezett pan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\\Gradex-server\archiv_foto\2010\12 15 M43 Zajvédőfal\Lécezett panel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63" y="0"/>
            <a:ext cx="6357953" cy="71435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hu-HU" dirty="0" smtClean="0">
                <a:latin typeface="+mn-lt"/>
                <a:ea typeface="+mn-ea"/>
                <a:cs typeface="+mn-cs"/>
              </a:rPr>
              <a:t>ALTO Zajvédőfal típusok</a:t>
            </a:r>
          </a:p>
        </p:txBody>
      </p:sp>
      <p:graphicFrame>
        <p:nvGraphicFramePr>
          <p:cNvPr id="7" name="Tartalom helye 4"/>
          <p:cNvGraphicFramePr>
            <a:graphicFrameLocks/>
          </p:cNvGraphicFramePr>
          <p:nvPr/>
        </p:nvGraphicFramePr>
        <p:xfrm>
          <a:off x="285720" y="1643050"/>
          <a:ext cx="8429655" cy="2143126"/>
        </p:xfrm>
        <a:graphic>
          <a:graphicData uri="http://schemas.openxmlformats.org/drawingml/2006/table">
            <a:tbl>
              <a:tblPr/>
              <a:tblGrid>
                <a:gridCol w="2861450"/>
                <a:gridCol w="1370755"/>
                <a:gridCol w="1370755"/>
                <a:gridCol w="1377933"/>
                <a:gridCol w="1448762"/>
              </a:tblGrid>
              <a:tr h="616343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ALTO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ALTO-TU/</a:t>
                      </a:r>
                    </a:p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PMMA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ALTO-Dupla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ALTO-Vasút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45522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Hangelnyelés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522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 err="1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Léghanggátlás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6343">
                <a:tc>
                  <a:txBody>
                    <a:bodyPr/>
                    <a:lstStyle/>
                    <a:p>
                      <a:pPr algn="l" fontAlgn="b"/>
                      <a:endParaRPr lang="hu-HU" sz="1800" b="1" i="0" u="none" strike="noStrike" dirty="0" smtClean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l" fontAlgn="b"/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Kivitel </a:t>
                      </a:r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 zaj felőli oldalon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Lécezett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Edzett üveg / Plexi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Lécezett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Lécezett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Dia számának helye 6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>
                <a:solidFill>
                  <a:schemeClr val="tx1">
                    <a:tint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Projektek  </a:t>
            </a:r>
            <a:fld id="{DA2C7B51-E694-4128-B1C3-7E5CF5534259}" type="slidenum">
              <a:rPr lang="hu-HU" sz="1400">
                <a:solidFill>
                  <a:schemeClr val="tx1">
                    <a:tint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hu-HU" sz="1400" dirty="0">
              <a:solidFill>
                <a:schemeClr val="tx1">
                  <a:tint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mtClean="0"/>
          </a:p>
        </p:txBody>
      </p:sp>
      <p:sp>
        <p:nvSpPr>
          <p:cNvPr id="8" name="Téglalap 7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4400" dirty="0"/>
              <a:t>Zajvédőfal</a:t>
            </a:r>
          </a:p>
        </p:txBody>
      </p:sp>
      <p:pic>
        <p:nvPicPr>
          <p:cNvPr id="563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501122" cy="533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4714875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14818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Köszönjük figyelmüket!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Gradex új 2005 áttö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500570"/>
            <a:ext cx="314327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7929618" cy="857232"/>
          </a:xfrm>
        </p:spPr>
        <p:txBody>
          <a:bodyPr/>
          <a:lstStyle/>
          <a:p>
            <a:pPr algn="l"/>
            <a:r>
              <a:rPr lang="hu-HU" dirty="0" smtClean="0"/>
              <a:t>Zajvédelmi igény számokban</a:t>
            </a:r>
            <a:endParaRPr lang="hu-HU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hu-HU" sz="1800" dirty="0" smtClean="0">
              <a:solidFill>
                <a:schemeClr val="accent5">
                  <a:lumMod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charset="0"/>
              <a:buNone/>
              <a:defRPr/>
            </a:pPr>
            <a:r>
              <a:rPr lang="hu-HU" sz="2200" dirty="0" smtClean="0">
                <a:ea typeface="Arial Unicode MS" pitchFamily="34" charset="-128"/>
                <a:cs typeface="Arial Unicode MS" pitchFamily="34" charset="-128"/>
              </a:rPr>
              <a:t>Zajterhelés hatása az emberi szervezetre:</a:t>
            </a:r>
          </a:p>
          <a:p>
            <a:pPr>
              <a:defRPr/>
            </a:pPr>
            <a:r>
              <a:rPr lang="hu-HU" sz="2200" dirty="0" smtClean="0">
                <a:ea typeface="Arial Unicode MS" pitchFamily="34" charset="-128"/>
                <a:cs typeface="Arial Unicode MS" pitchFamily="34" charset="-128"/>
              </a:rPr>
              <a:t>30 </a:t>
            </a:r>
            <a:r>
              <a:rPr lang="hu-HU" sz="2200" dirty="0" err="1" smtClean="0">
                <a:ea typeface="Arial Unicode MS" pitchFamily="34" charset="-128"/>
                <a:cs typeface="Arial Unicode MS" pitchFamily="34" charset="-128"/>
              </a:rPr>
              <a:t>dB-től</a:t>
            </a:r>
            <a:r>
              <a:rPr lang="hu-HU" sz="2200" dirty="0" smtClean="0">
                <a:ea typeface="Arial Unicode MS" pitchFamily="34" charset="-128"/>
                <a:cs typeface="Arial Unicode MS" pitchFamily="34" charset="-128"/>
              </a:rPr>
              <a:t> pszichés </a:t>
            </a:r>
          </a:p>
          <a:p>
            <a:pPr>
              <a:defRPr/>
            </a:pPr>
            <a:r>
              <a:rPr lang="hu-HU" sz="2200" dirty="0" smtClean="0">
                <a:ea typeface="Arial Unicode MS" pitchFamily="34" charset="-128"/>
                <a:cs typeface="Arial Unicode MS" pitchFamily="34" charset="-128"/>
              </a:rPr>
              <a:t>65 </a:t>
            </a:r>
            <a:r>
              <a:rPr lang="hu-HU" sz="2200" dirty="0" err="1" smtClean="0">
                <a:ea typeface="Arial Unicode MS" pitchFamily="34" charset="-128"/>
                <a:cs typeface="Arial Unicode MS" pitchFamily="34" charset="-128"/>
              </a:rPr>
              <a:t>dB-től</a:t>
            </a:r>
            <a:r>
              <a:rPr lang="hu-HU" sz="2200" dirty="0" smtClean="0">
                <a:ea typeface="Arial Unicode MS" pitchFamily="34" charset="-128"/>
                <a:cs typeface="Arial Unicode MS" pitchFamily="34" charset="-128"/>
              </a:rPr>
              <a:t> szervi elváltozások (magas vérnyomás, látási és anyagcsere zavarok)</a:t>
            </a:r>
          </a:p>
          <a:p>
            <a:pPr>
              <a:defRPr/>
            </a:pPr>
            <a:r>
              <a:rPr lang="hu-HU" sz="22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&gt;75 dB </a:t>
            </a:r>
            <a:r>
              <a:rPr lang="hu-HU" sz="22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	közúti </a:t>
            </a:r>
            <a:r>
              <a:rPr lang="hu-HU" sz="22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közlekedés</a:t>
            </a:r>
          </a:p>
          <a:p>
            <a:pPr>
              <a:defRPr/>
            </a:pPr>
            <a:r>
              <a:rPr lang="hu-HU" sz="22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67-84 dB </a:t>
            </a:r>
            <a:r>
              <a:rPr lang="hu-HU" sz="22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	légi </a:t>
            </a:r>
            <a:r>
              <a:rPr lang="hu-HU" sz="22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közlekedés, tartós zajszint</a:t>
            </a:r>
          </a:p>
          <a:p>
            <a:pPr>
              <a:defRPr/>
            </a:pPr>
            <a:r>
              <a:rPr lang="hu-HU" sz="22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85 dB </a:t>
            </a:r>
            <a:r>
              <a:rPr lang="hu-HU" sz="22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	vasúti </a:t>
            </a:r>
            <a:r>
              <a:rPr lang="hu-HU" sz="220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közlekedés</a:t>
            </a:r>
          </a:p>
          <a:p>
            <a:pPr>
              <a:defRPr/>
            </a:pPr>
            <a:endParaRPr lang="hu-HU" sz="2200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hu-HU" sz="2200" dirty="0" smtClean="0">
                <a:ea typeface="Arial Unicode MS" pitchFamily="34" charset="-128"/>
                <a:cs typeface="Arial Unicode MS" pitchFamily="34" charset="-128"/>
              </a:rPr>
              <a:t>90 </a:t>
            </a:r>
            <a:r>
              <a:rPr lang="hu-HU" sz="2200" dirty="0" err="1" smtClean="0">
                <a:ea typeface="Arial Unicode MS" pitchFamily="34" charset="-128"/>
                <a:cs typeface="Arial Unicode MS" pitchFamily="34" charset="-128"/>
              </a:rPr>
              <a:t>dB-től</a:t>
            </a:r>
            <a:r>
              <a:rPr lang="hu-HU" sz="22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sz="2200" dirty="0" smtClean="0">
                <a:ea typeface="Arial Unicode MS" pitchFamily="34" charset="-128"/>
                <a:cs typeface="Arial Unicode MS" pitchFamily="34" charset="-128"/>
              </a:rPr>
              <a:t>	hallószervek károsodása </a:t>
            </a:r>
            <a:endParaRPr lang="hu-HU" sz="2200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hu-HU" sz="2200" dirty="0" smtClean="0">
                <a:ea typeface="Arial Unicode MS" pitchFamily="34" charset="-128"/>
                <a:cs typeface="Arial Unicode MS" pitchFamily="34" charset="-128"/>
              </a:rPr>
              <a:t>120 dB </a:t>
            </a:r>
            <a:r>
              <a:rPr lang="hu-HU" sz="2200" dirty="0" smtClean="0">
                <a:ea typeface="Arial Unicode MS" pitchFamily="34" charset="-128"/>
                <a:cs typeface="Arial Unicode MS" pitchFamily="34" charset="-128"/>
              </a:rPr>
              <a:t>	fizikai </a:t>
            </a:r>
            <a:r>
              <a:rPr lang="hu-HU" sz="2200" dirty="0" smtClean="0">
                <a:ea typeface="Arial Unicode MS" pitchFamily="34" charset="-128"/>
                <a:cs typeface="Arial Unicode MS" pitchFamily="34" charset="-128"/>
              </a:rPr>
              <a:t>fájdalmat okoz </a:t>
            </a:r>
          </a:p>
          <a:p>
            <a:pPr>
              <a:defRPr/>
            </a:pPr>
            <a:r>
              <a:rPr lang="hu-HU" sz="2200" dirty="0" smtClean="0">
                <a:ea typeface="Arial Unicode MS" pitchFamily="34" charset="-128"/>
                <a:cs typeface="Arial Unicode MS" pitchFamily="34" charset="-128"/>
              </a:rPr>
              <a:t>160 </a:t>
            </a:r>
            <a:r>
              <a:rPr lang="hu-HU" sz="2200" dirty="0" err="1" smtClean="0">
                <a:ea typeface="Arial Unicode MS" pitchFamily="34" charset="-128"/>
                <a:cs typeface="Arial Unicode MS" pitchFamily="34" charset="-128"/>
              </a:rPr>
              <a:t>dB-nél</a:t>
            </a:r>
            <a:r>
              <a:rPr lang="hu-HU" sz="22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sz="2200" dirty="0" smtClean="0">
                <a:ea typeface="Arial Unicode MS" pitchFamily="34" charset="-128"/>
                <a:cs typeface="Arial Unicode MS" pitchFamily="34" charset="-128"/>
              </a:rPr>
              <a:t>	átszakad </a:t>
            </a:r>
            <a:r>
              <a:rPr lang="hu-HU" sz="2200" dirty="0" smtClean="0">
                <a:ea typeface="Arial Unicode MS" pitchFamily="34" charset="-128"/>
                <a:cs typeface="Arial Unicode MS" pitchFamily="34" charset="-128"/>
              </a:rPr>
              <a:t>a dobhártya </a:t>
            </a:r>
          </a:p>
          <a:p>
            <a:pPr>
              <a:defRPr/>
            </a:pPr>
            <a:r>
              <a:rPr lang="hu-HU" sz="2200" dirty="0" smtClean="0">
                <a:ea typeface="Arial Unicode MS" pitchFamily="34" charset="-128"/>
                <a:cs typeface="Arial Unicode MS" pitchFamily="34" charset="-128"/>
              </a:rPr>
              <a:t>175 dB-t </a:t>
            </a:r>
            <a:r>
              <a:rPr lang="hu-HU" sz="2200" dirty="0" smtClean="0">
                <a:ea typeface="Arial Unicode MS" pitchFamily="34" charset="-128"/>
                <a:cs typeface="Arial Unicode MS" pitchFamily="34" charset="-128"/>
              </a:rPr>
              <a:t>	nem </a:t>
            </a:r>
            <a:r>
              <a:rPr lang="hu-HU" sz="2200" dirty="0" smtClean="0">
                <a:ea typeface="Arial Unicode MS" pitchFamily="34" charset="-128"/>
                <a:cs typeface="Arial Unicode MS" pitchFamily="34" charset="-128"/>
              </a:rPr>
              <a:t>éljük túl </a:t>
            </a:r>
          </a:p>
          <a:p>
            <a:pPr>
              <a:buFont typeface="Arial" charset="0"/>
              <a:buNone/>
              <a:defRPr/>
            </a:pPr>
            <a:endParaRPr lang="hu-HU" sz="2200" dirty="0" smtClean="0">
              <a:solidFill>
                <a:schemeClr val="accent5">
                  <a:lumMod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13D4A-A420-4A78-B607-2944B06E023E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6" name="Kép 11" descr="metszet 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000372"/>
            <a:ext cx="4214842" cy="307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églalap 7"/>
          <p:cNvSpPr/>
          <p:nvPr/>
        </p:nvSpPr>
        <p:spPr>
          <a:xfrm>
            <a:off x="0" y="142875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hu-H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00034" y="357166"/>
            <a:ext cx="7500990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hu-H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hu-H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ÉMI engedély az ALTO zajvédő falakra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hu-H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MSZ EN 1793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hu-H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DS 8000103 RLE német vasúti szabványnak megfelel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hu-H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Kiváló minőségű  kivitel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hu-H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Kiemelkedően esztétikus, természetes alapanyagok</a:t>
            </a:r>
          </a:p>
          <a:p>
            <a:pPr>
              <a:defRPr/>
            </a:pPr>
            <a:endParaRPr lang="hu-HU" sz="22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57158" y="0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ALTO Zajvédőfal engedélyek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SzNoemi.GRADEX\Dokumentumok\Gradex\Prospektus\Graphic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8" y="3597758"/>
            <a:ext cx="4786312" cy="326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SzNoemi.GRADEX\Dokumentumok\Gradex\Prospektus\Graphi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6886"/>
            <a:ext cx="4357686" cy="428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0"/>
            <a:ext cx="8143932" cy="785794"/>
          </a:xfrm>
        </p:spPr>
        <p:txBody>
          <a:bodyPr>
            <a:normAutofit/>
          </a:bodyPr>
          <a:lstStyle/>
          <a:p>
            <a:pPr algn="l"/>
            <a:r>
              <a:rPr lang="hu-HU" dirty="0"/>
              <a:t>L</a:t>
            </a:r>
            <a:r>
              <a:rPr lang="hu-HU" dirty="0" smtClean="0"/>
              <a:t>écezett zajvédő fal	A4/B3</a:t>
            </a:r>
            <a:endParaRPr lang="en-US" dirty="0"/>
          </a:p>
        </p:txBody>
      </p:sp>
      <p:pic>
        <p:nvPicPr>
          <p:cNvPr id="4098" name="Kép 3" descr="image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14356"/>
            <a:ext cx="8215338" cy="347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7533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143248"/>
            <a:ext cx="77978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428596" y="0"/>
            <a:ext cx="8715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4400" dirty="0"/>
              <a:t>Lécezett panel variációk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071688"/>
            <a:ext cx="8001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142844" y="0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4400" dirty="0"/>
              <a:t>Lécezett panel variációk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0"/>
            <a:ext cx="8001056" cy="857232"/>
          </a:xfrm>
        </p:spPr>
        <p:txBody>
          <a:bodyPr/>
          <a:lstStyle/>
          <a:p>
            <a:pPr algn="l"/>
            <a:r>
              <a:rPr lang="hu-HU" dirty="0" smtClean="0"/>
              <a:t>„Dupla” zajvédőfal 	A4/B3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Kép 6" descr="image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61452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Edzett üveg és PMMA zajvédő fal 	A0/B3 </a:t>
            </a:r>
            <a:endParaRPr lang="en-US" dirty="0"/>
          </a:p>
        </p:txBody>
      </p:sp>
      <p:pic>
        <p:nvPicPr>
          <p:cNvPr id="2052" name="Kép 2" descr="image0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504744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Kép 1" descr="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6420" y="3000372"/>
            <a:ext cx="4748558" cy="282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artalom helye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r>
              <a:rPr lang="hu-HU" dirty="0" smtClean="0"/>
              <a:t>Lécezett panel </a:t>
            </a:r>
          </a:p>
          <a:p>
            <a:r>
              <a:rPr lang="hu-HU" dirty="0" smtClean="0"/>
              <a:t>Fonott panel </a:t>
            </a:r>
          </a:p>
          <a:p>
            <a:r>
              <a:rPr lang="hu-HU" dirty="0" smtClean="0"/>
              <a:t>Edzett üveg panel</a:t>
            </a:r>
          </a:p>
        </p:txBody>
      </p:sp>
      <p:sp>
        <p:nvSpPr>
          <p:cNvPr id="5" name="Téglalap 4"/>
          <p:cNvSpPr/>
          <p:nvPr/>
        </p:nvSpPr>
        <p:spPr>
          <a:xfrm>
            <a:off x="214282" y="0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4000" dirty="0" smtClean="0"/>
              <a:t>Madárvédő falak	A0/B0</a:t>
            </a:r>
            <a:endParaRPr lang="hu-HU" sz="4000" dirty="0"/>
          </a:p>
        </p:txBody>
      </p:sp>
      <p:pic>
        <p:nvPicPr>
          <p:cNvPr id="553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714620"/>
            <a:ext cx="5033970" cy="335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138</Words>
  <Application>Microsoft Office PowerPoint</Application>
  <PresentationFormat>Diavetítés a képernyőre (4:3 oldalarány)</PresentationFormat>
  <Paragraphs>60</Paragraphs>
  <Slides>15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Zajvédő- és madárvédő falak</vt:lpstr>
      <vt:lpstr>Zajvédelmi igény számokban</vt:lpstr>
      <vt:lpstr>3. dia</vt:lpstr>
      <vt:lpstr>Lécezett zajvédő fal A4/B3</vt:lpstr>
      <vt:lpstr>5. dia</vt:lpstr>
      <vt:lpstr>6. dia</vt:lpstr>
      <vt:lpstr>„Dupla” zajvédőfal  A4/B3</vt:lpstr>
      <vt:lpstr>Edzett üveg és PMMA zajvédő fal  A0/B3 </vt:lpstr>
      <vt:lpstr>9. dia</vt:lpstr>
      <vt:lpstr>10. dia</vt:lpstr>
      <vt:lpstr>11. dia</vt:lpstr>
      <vt:lpstr>12. dia</vt:lpstr>
      <vt:lpstr>ALTO Zajvédőfal típusok</vt:lpstr>
      <vt:lpstr>14. dia</vt:lpstr>
      <vt:lpstr>Köszönjük figyelmüket!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Zajvédő- és madárvédő falak</dc:title>
  <dc:creator>Noemi</dc:creator>
  <cp:lastModifiedBy>Noemi</cp:lastModifiedBy>
  <cp:revision>5</cp:revision>
  <dcterms:created xsi:type="dcterms:W3CDTF">2012-03-21T15:11:57Z</dcterms:created>
  <dcterms:modified xsi:type="dcterms:W3CDTF">2012-03-21T21:31:14Z</dcterms:modified>
</cp:coreProperties>
</file>